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0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třev hlušec | Naturfoto.cz">
            <a:extLst>
              <a:ext uri="{FF2B5EF4-FFF2-40B4-BE49-F238E27FC236}">
                <a16:creationId xmlns:a16="http://schemas.microsoft.com/office/drawing/2014/main" id="{F085A5B9-F53B-478A-BD24-D7826864F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r="-1" b="25316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380C95-7455-4713-999B-B85750B6F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Tetřev hlušec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B421FC-8D7B-46FB-87E4-74CE3C128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cs-CZ" sz="2000" b="0" i="0" dirty="0">
                <a:effectLst/>
                <a:latin typeface="Roboto" panose="02000000000000000000" pitchFamily="2" charset="0"/>
              </a:rPr>
              <a:t>Tetřev hlušec je</a:t>
            </a:r>
            <a:r>
              <a:rPr lang="cs-CZ" sz="2000" b="1" i="0" dirty="0">
                <a:effectLst/>
                <a:latin typeface="Roboto" panose="02000000000000000000" pitchFamily="2" charset="0"/>
              </a:rPr>
              <a:t> velký druh hrabavého ptáka z čeledi </a:t>
            </a:r>
            <a:r>
              <a:rPr lang="cs-CZ" sz="2000" b="1" i="0" dirty="0" err="1">
                <a:effectLst/>
                <a:latin typeface="Roboto" panose="02000000000000000000" pitchFamily="2" charset="0"/>
              </a:rPr>
              <a:t>bažantovití</a:t>
            </a:r>
            <a:r>
              <a:rPr lang="cs-CZ" sz="2000" b="0" i="0" dirty="0">
                <a:effectLst/>
                <a:latin typeface="Roboto" panose="02000000000000000000" pitchFamily="2" charset="0"/>
              </a:rPr>
              <a:t>, který je rozšířen v Eurasii od španělských Pyrenejí po východní Sibiř. Druh obývá starší jehličnaté a smíšené lesy různých nadmořských výšek.</a:t>
            </a:r>
            <a:endParaRPr lang="en-US" sz="3200" b="1" i="0" dirty="0">
              <a:effectLst/>
              <a:latin typeface="YouTube Sans"/>
            </a:endParaRP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1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D9963-7B11-4E92-9FD0-E7151CB4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Hlavním znakem je pohlavní dvojtvárnost: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B58E13-67D1-4DBB-886C-A91FF26B9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Samec- Pest</a:t>
            </a:r>
            <a:r>
              <a:rPr lang="cs-CZ" sz="2400" dirty="0"/>
              <a:t>ř</a:t>
            </a:r>
            <a:r>
              <a:rPr lang="cs-CZ" dirty="0"/>
              <a:t>e modré zbarvení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EA7F87-B508-41CB-B11D-66E4C2239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Samice- Hn</a:t>
            </a:r>
            <a:r>
              <a:rPr lang="cs-CZ" sz="2900" dirty="0"/>
              <a:t>ě</a:t>
            </a:r>
            <a:r>
              <a:rPr lang="cs-CZ" dirty="0"/>
              <a:t>dé zbarvení, aby nebyla nápadná a ochránila vejce</a:t>
            </a:r>
          </a:p>
        </p:txBody>
      </p:sp>
      <p:pic>
        <p:nvPicPr>
          <p:cNvPr id="2050" name="Picture 2" descr="Tetřev hlušec | Naturfoto.cz">
            <a:extLst>
              <a:ext uri="{FF2B5EF4-FFF2-40B4-BE49-F238E27FC236}">
                <a16:creationId xmlns:a16="http://schemas.microsoft.com/office/drawing/2014/main" id="{EEFC661F-B0BF-4C27-82F4-8784A492CF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30" y="2925763"/>
            <a:ext cx="3914502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cyklopedie zvuků - Zvířata - Divoká zvířata - Ptáci - tetřev hlušec ...">
            <a:extLst>
              <a:ext uri="{FF2B5EF4-FFF2-40B4-BE49-F238E27FC236}">
                <a16:creationId xmlns:a16="http://schemas.microsoft.com/office/drawing/2014/main" id="{0C7B8C36-D8C6-435D-A557-FCFA4F68D8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90" y="3280199"/>
            <a:ext cx="3467830" cy="25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3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66588-E1B5-4913-A2E5-7177B09E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Velmi ohrožený druh ptáka…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2790E4-4DB9-494B-8733-8BED83C37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76"/>
            <a:ext cx="5157787" cy="56789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 toho d</a:t>
            </a:r>
            <a:r>
              <a:rPr lang="cs-CZ" sz="2400" dirty="0"/>
              <a:t>ů</a:t>
            </a:r>
            <a:r>
              <a:rPr lang="cs-CZ" dirty="0"/>
              <a:t>vodu je pod Lysou horou odchovna tet</a:t>
            </a:r>
            <a:r>
              <a:rPr lang="cs-CZ" sz="2600" dirty="0"/>
              <a:t>ř</a:t>
            </a:r>
            <a:r>
              <a:rPr lang="cs-CZ" dirty="0"/>
              <a:t>ev</a:t>
            </a:r>
            <a:r>
              <a:rPr lang="cs-CZ" sz="2800" dirty="0"/>
              <a:t>ů…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5B1E88-B308-40D5-945D-156C3C933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Tato </a:t>
            </a:r>
            <a:r>
              <a:rPr lang="cs-CZ" sz="2800" dirty="0" err="1"/>
              <a:t>tetřevna</a:t>
            </a:r>
            <a:r>
              <a:rPr lang="cs-CZ" sz="2800" dirty="0"/>
              <a:t> odchová jedince a když jsou starší a zkušenější, vypustí je do volné přírody…</a:t>
            </a:r>
          </a:p>
        </p:txBody>
      </p:sp>
      <p:pic>
        <p:nvPicPr>
          <p:cNvPr id="1026" name="Picture 2" descr="Lesníci vypustili 16 tetřevů. Chtějí obnovit jejich zdecimovanou ...">
            <a:extLst>
              <a:ext uri="{FF2B5EF4-FFF2-40B4-BE49-F238E27FC236}">
                <a16:creationId xmlns:a16="http://schemas.microsoft.com/office/drawing/2014/main" id="{45710D2C-CCA3-4519-97A8-C2DD1C5411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0" y="2925763"/>
            <a:ext cx="4353982" cy="32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mědělské muzeum (@zemedelske) / Twitter">
            <a:extLst>
              <a:ext uri="{FF2B5EF4-FFF2-40B4-BE49-F238E27FC236}">
                <a16:creationId xmlns:a16="http://schemas.microsoft.com/office/drawing/2014/main" id="{AB45D4B0-A0B0-47A2-9BF9-E798E2B999C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01414"/>
            <a:ext cx="5183188" cy="29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496BF-6161-4C07-8E50-0D4BBDEB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Rozmnožování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285B2-6169-469F-80D4-1C228A524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b="1" i="0" dirty="0">
                <a:solidFill>
                  <a:srgbClr val="333333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Po úspěšném toku snáší slepice do připraveného hnízda na zemi 6-10 vajec, na kterých sedí 26-28 dnů.  O vylíhnutá kuřata se stará pouze slepice.</a:t>
            </a:r>
            <a:endParaRPr lang="cs-CZ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A4718-B27C-4B84-B2A7-DAAE3D162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7"/>
            <a:ext cx="5183188" cy="239284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cs-CZ" b="1" i="0" dirty="0">
                <a:solidFill>
                  <a:srgbClr val="333333"/>
                </a:solidFill>
                <a:effectLst/>
                <a:latin typeface="Cavolini" panose="020B0502040204020203" pitchFamily="66" charset="0"/>
                <a:cs typeface="Cavolini" panose="020B0502040204020203" pitchFamily="66" charset="0"/>
              </a:rPr>
              <a:t>V přírodě můžeme pozorovat tok Tetřeva hlušce. Kohout začíná tokat koncem března a tok trvá do poloviny května.</a:t>
            </a:r>
          </a:p>
          <a:p>
            <a:pPr algn="just"/>
            <a:r>
              <a:rPr lang="cs-CZ" b="1" i="0" dirty="0">
                <a:solidFill>
                  <a:srgbClr val="333333"/>
                </a:solidFill>
                <a:effectLst/>
                <a:latin typeface="Cavolini" panose="020B0502040204020203" pitchFamily="66" charset="0"/>
                <a:cs typeface="Cavolini" panose="020B0502040204020203" pitchFamily="66" charset="0"/>
              </a:rPr>
              <a:t>Tok může probíhat na stromě i na zemi a skládá se ze 4 veršů - Pukání "klepání", Trylku, Výlusku a Broušení.</a:t>
            </a:r>
          </a:p>
          <a:p>
            <a:pPr algn="just"/>
            <a:r>
              <a:rPr lang="cs-CZ" b="1" i="0" dirty="0">
                <a:solidFill>
                  <a:srgbClr val="333333"/>
                </a:solidFill>
                <a:effectLst/>
                <a:latin typeface="Cavolini" panose="020B0502040204020203" pitchFamily="66" charset="0"/>
                <a:cs typeface="Cavolini" panose="020B0502040204020203" pitchFamily="66" charset="0"/>
              </a:rPr>
              <a:t>Právě při broušení, dosahuje kohout tetřeva vzrušení vrcholu, během kterého na 3-4 vteřiny přestává vnímat své okolí. 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CA0AAF-5169-467C-99E2-35B3E2882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331368"/>
            <a:ext cx="5183188" cy="1859120"/>
          </a:xfrm>
        </p:spPr>
        <p:txBody>
          <a:bodyPr>
            <a:normAutofit fontScale="40000" lnSpcReduction="20000"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ttps://www.bing.com/images/search?view=detailV2&amp;ccid=T4jEMfcP&amp;id=CEA9F8D713FF8768332A7E04DDDA57A9FBDEF369&amp;thid=OIP.T4jEMfcP5_m0qP41uKLDpAHaEK&amp;mediaurl=https%3a%2f%2fi.ytimg.com%2fvi%2fwVPZoSf4bKU%2fmaxresdefault.jpg&amp;cdnurl=https%3a%2f%2fth.bing.com%2fth%2fid%2fR.4f88c431f70fe7f9b4a8fe35b8a2c3a4%3frik%3dafPe%252b6lX2t0Efg%26pid%3dImgRaw%26r%3d0&amp;exph=720&amp;expw=1280&amp;q=tok+tet%c5%99eva+hlu%c5%a1ce&amp;simid=608015242001197591&amp;FORM=IRPRST&amp;ck=40AA55FF45A9E341BCD9A7F2812E26B4&amp;selectedIndex=2</a:t>
            </a:r>
          </a:p>
        </p:txBody>
      </p:sp>
      <p:pic>
        <p:nvPicPr>
          <p:cNvPr id="2050" name="Picture 2" descr="Lesy ČR právě vypustily do Beskyd letošní odchované tetřevy | Lesy ...">
            <a:extLst>
              <a:ext uri="{FF2B5EF4-FFF2-40B4-BE49-F238E27FC236}">
                <a16:creationId xmlns:a16="http://schemas.microsoft.com/office/drawing/2014/main" id="{4C10D41E-D500-4706-85DB-37CCFB6862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107879"/>
            <a:ext cx="5157787" cy="29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9D349C-A739-47AE-BADC-2ABA11D5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 err="1"/>
              <a:t>Živí</a:t>
            </a:r>
            <a:r>
              <a:rPr lang="en-US" sz="3300" dirty="0"/>
              <a:t> se </a:t>
            </a:r>
            <a:r>
              <a:rPr lang="en-US" sz="3300" dirty="0" err="1"/>
              <a:t>převážně</a:t>
            </a:r>
            <a:r>
              <a:rPr lang="en-US" sz="3300" dirty="0"/>
              <a:t> </a:t>
            </a:r>
            <a:r>
              <a:rPr lang="en-US" sz="3300" dirty="0" err="1"/>
              <a:t>zobem</a:t>
            </a:r>
            <a:r>
              <a:rPr lang="en-US" sz="3300" dirty="0"/>
              <a:t> pro </a:t>
            </a:r>
            <a:r>
              <a:rPr lang="en-US" sz="3300" dirty="0" err="1"/>
              <a:t>tetřevy</a:t>
            </a:r>
            <a:r>
              <a:rPr lang="en-US" sz="3300" dirty="0"/>
              <a:t>, </a:t>
            </a:r>
            <a:r>
              <a:rPr lang="en-US" sz="3300" dirty="0" err="1"/>
              <a:t>různými</a:t>
            </a:r>
            <a:r>
              <a:rPr lang="en-US" sz="3300" dirty="0"/>
              <a:t> </a:t>
            </a:r>
            <a:r>
              <a:rPr lang="en-US" sz="3300" dirty="0" err="1"/>
              <a:t>druhy</a:t>
            </a:r>
            <a:r>
              <a:rPr lang="en-US" sz="3300" dirty="0"/>
              <a:t> </a:t>
            </a:r>
            <a:r>
              <a:rPr lang="en-US" sz="3300" dirty="0" err="1"/>
              <a:t>stromů</a:t>
            </a:r>
            <a:r>
              <a:rPr lang="en-US" sz="3300" dirty="0"/>
              <a:t> a </a:t>
            </a:r>
            <a:r>
              <a:rPr lang="en-US" sz="3300" dirty="0" err="1"/>
              <a:t>keř</a:t>
            </a:r>
            <a:r>
              <a:rPr lang="cs-CZ" sz="3300"/>
              <a:t>i</a:t>
            </a:r>
            <a:r>
              <a:rPr lang="en-US" sz="3300"/>
              <a:t> </a:t>
            </a:r>
            <a:r>
              <a:rPr lang="en-US" sz="3300" dirty="0" err="1"/>
              <a:t>borůvek</a:t>
            </a:r>
            <a:r>
              <a:rPr lang="en-US" sz="3300" dirty="0"/>
              <a:t> a </a:t>
            </a:r>
            <a:r>
              <a:rPr lang="en-US" sz="3300" dirty="0" err="1"/>
              <a:t>nepohrdnou</a:t>
            </a:r>
            <a:r>
              <a:rPr lang="en-US" sz="3300" dirty="0"/>
              <a:t> ani </a:t>
            </a:r>
            <a:r>
              <a:rPr lang="en-US" sz="3300" dirty="0" err="1"/>
              <a:t>mravenci</a:t>
            </a:r>
            <a:r>
              <a:rPr lang="en-US" sz="3300" dirty="0"/>
              <a:t> …</a:t>
            </a:r>
          </a:p>
        </p:txBody>
      </p:sp>
      <p:sp>
        <p:nvSpPr>
          <p:cNvPr id="3085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39527"/>
          </a:solidFill>
          <a:ln w="38100" cap="rnd">
            <a:solidFill>
              <a:srgbClr val="63952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orůvčí barevné | Jukka.cz">
            <a:extLst>
              <a:ext uri="{FF2B5EF4-FFF2-40B4-BE49-F238E27FC236}">
                <a16:creationId xmlns:a16="http://schemas.microsoft.com/office/drawing/2014/main" id="{2E31F6CD-D0E6-4BEA-A89D-C70459FB18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52" y="2642616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sní mravenci - Fotogalerie Digimanie">
            <a:extLst>
              <a:ext uri="{FF2B5EF4-FFF2-40B4-BE49-F238E27FC236}">
                <a16:creationId xmlns:a16="http://schemas.microsoft.com/office/drawing/2014/main" id="{0C0F0448-9613-4B31-AC6D-194A9607FF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730513"/>
            <a:ext cx="5614416" cy="37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760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325</Words>
  <Application>Microsoft Office PowerPoint</Application>
  <PresentationFormat>Širokoúhlá obrazovka</PresentationFormat>
  <Paragraphs>15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3" baseType="lpstr">
      <vt:lpstr>Arial</vt:lpstr>
      <vt:lpstr>Calibri</vt:lpstr>
      <vt:lpstr>Cavolini</vt:lpstr>
      <vt:lpstr>Modern Love</vt:lpstr>
      <vt:lpstr>Roboto</vt:lpstr>
      <vt:lpstr>The Hand</vt:lpstr>
      <vt:lpstr>YouTube Sans</vt:lpstr>
      <vt:lpstr>SketchyVTI</vt:lpstr>
      <vt:lpstr>Tetřev hlušec</vt:lpstr>
      <vt:lpstr>Hlavním znakem je pohlavní dvojtvárnost:</vt:lpstr>
      <vt:lpstr>Velmi ohrožený druh ptáka…</vt:lpstr>
      <vt:lpstr>Rozmnožování</vt:lpstr>
      <vt:lpstr>Živí se převážně zobem pro tetřevy, různými druhy stromů a keři borůvek a nepohrdnou ani mravenci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Tetřev hlušec</dc:title>
  <dc:creator>Lucinka Fojtíková</dc:creator>
  <cp:lastModifiedBy>Markéta Bonková</cp:lastModifiedBy>
  <cp:revision>4</cp:revision>
  <dcterms:created xsi:type="dcterms:W3CDTF">2023-03-12T18:32:35Z</dcterms:created>
  <dcterms:modified xsi:type="dcterms:W3CDTF">2023-03-14T11:34:51Z</dcterms:modified>
</cp:coreProperties>
</file>